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65d1dc52e5784a3d"/>
  </p:sldMasterIdLst>
  <p:sldIdLst>
    <p:sldId id="270" r:id="Rd6a59ba84819459e"/>
    <p:sldId id="271" r:id="Rb2716cfea0ac45f7"/>
    <p:sldId id="272" r:id="Rd31aa1eda1414f37"/>
    <p:sldId id="273" r:id="Rd50d418c0fd94452"/>
    <p:sldId id="274" r:id="Rb0c0cd5f89fb4217"/>
    <p:sldId id="275" r:id="R7b20122e454944f1"/>
    <p:sldId id="276" r:id="R72c719a4ec984bcf"/>
    <p:sldId id="277" r:id="R767aaa7073e64310"/>
    <p:sldId id="278" r:id="Rb9ecdc7fea094cf1"/>
    <p:sldId id="279" r:id="R2c3b7ea06a674b44"/>
    <p:sldId id="280" r:id="R222e9dad7b87401f"/>
    <p:sldId id="281" r:id="Rb54cfc6a443f4a0d"/>
    <p:sldId id="282" r:id="Rbcd3ab1bc0a8471c"/>
    <p:sldId id="283" r:id="R42e3ec22bb674255"/>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65d1dc52e5784a3d" /><Relationship Type="http://schemas.openxmlformats.org/officeDocument/2006/relationships/theme" Target="/ppt/slideMasters/theme/theme2.xml" Id="R8ec6e2326cce4f81" /><Relationship Type="http://schemas.openxmlformats.org/officeDocument/2006/relationships/slide" Target="/ppt/slides/slidef.xml" Id="Rd6a59ba84819459e" /><Relationship Type="http://schemas.openxmlformats.org/officeDocument/2006/relationships/slide" Target="/ppt/slides/slide10.xml" Id="Rb2716cfea0ac45f7" /><Relationship Type="http://schemas.openxmlformats.org/officeDocument/2006/relationships/slide" Target="/ppt/slides/slide11.xml" Id="Rd31aa1eda1414f37" /><Relationship Type="http://schemas.openxmlformats.org/officeDocument/2006/relationships/slide" Target="/ppt/slides/slide12.xml" Id="Rd50d418c0fd94452" /><Relationship Type="http://schemas.openxmlformats.org/officeDocument/2006/relationships/tableStyles" Target="/ppt/tableStyles.xml" Id="Re73932a315004bb2" /><Relationship Type="http://schemas.openxmlformats.org/officeDocument/2006/relationships/slide" Target="/ppt/slides/slide13.xml" Id="Rb0c0cd5f89fb4217" /><Relationship Type="http://schemas.openxmlformats.org/officeDocument/2006/relationships/slide" Target="/ppt/slides/slide14.xml" Id="R7b20122e454944f1" /><Relationship Type="http://schemas.openxmlformats.org/officeDocument/2006/relationships/slide" Target="/ppt/slides/slide15.xml" Id="R72c719a4ec984bcf" /><Relationship Type="http://schemas.openxmlformats.org/officeDocument/2006/relationships/slide" Target="/ppt/slides/slide16.xml" Id="R767aaa7073e64310" /><Relationship Type="http://schemas.openxmlformats.org/officeDocument/2006/relationships/slide" Target="/ppt/slides/slide17.xml" Id="Rb9ecdc7fea094cf1" /><Relationship Type="http://schemas.openxmlformats.org/officeDocument/2006/relationships/slide" Target="/ppt/slides/slide18.xml" Id="R2c3b7ea06a674b44" /><Relationship Type="http://schemas.openxmlformats.org/officeDocument/2006/relationships/slide" Target="/ppt/slides/slide19.xml" Id="R222e9dad7b87401f" /><Relationship Type="http://schemas.openxmlformats.org/officeDocument/2006/relationships/slide" Target="/ppt/slides/slide1a.xml" Id="Rb54cfc6a443f4a0d" /><Relationship Type="http://schemas.openxmlformats.org/officeDocument/2006/relationships/slide" Target="/ppt/slides/slide1b.xml" Id="Rbcd3ab1bc0a8471c" /><Relationship Type="http://schemas.openxmlformats.org/officeDocument/2006/relationships/slide" Target="/ppt/slides/slide1c.xml" Id="R42e3ec22bb674255"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d30e2b80297741db"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d23e31a34f024ca3" /></Relationships>
</file>

<file path=ppt/slideLayouts/_rels/slideLayout4.xml.rels>&#65279;<?xml version="1.0" encoding="utf-8"?><Relationships xmlns="http://schemas.openxmlformats.org/package/2006/relationships"><Relationship Type="http://schemas.openxmlformats.org/officeDocument/2006/relationships/image" Target="/ppt/media/image.bin" Id="R1d650be66e404e81" /><Relationship Type="http://schemas.openxmlformats.org/officeDocument/2006/relationships/slideMaster" Target="/ppt/slideMasters/slideMaster2.xml" Id="Rc770c45ee2dc45ca"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302127f1b62e4ab7"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1d650be66e404e81">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cfadd624e14b4d1a" /><Relationship Type="http://schemas.openxmlformats.org/officeDocument/2006/relationships/slideLayout" Target="/ppt/slideLayouts/slideLayout2.xml" Id="R74338bce9c83479c" /><Relationship Type="http://schemas.openxmlformats.org/officeDocument/2006/relationships/slideLayout" Target="/ppt/slideLayouts/slideLayout3.xml" Id="Re06a8ed6069c4ca1" /><Relationship Type="http://schemas.openxmlformats.org/officeDocument/2006/relationships/slideLayout" Target="/ppt/slideLayouts/slideLayout4.xml" Id="Reb6b9f8f1ccb47aa" /><Relationship Type="http://schemas.openxmlformats.org/officeDocument/2006/relationships/slideLayout" Target="/ppt/slideLayouts/slideLayout5.xml" Id="R385bf8dfcf7b4cd6" /><Relationship Type="http://schemas.openxmlformats.org/officeDocument/2006/relationships/image" Target="/ppt/media/image2.bin" Id="R3a575121adfc4266" /><Relationship Type="http://schemas.openxmlformats.org/officeDocument/2006/relationships/image" Target="/ppt/media/image.bin" Id="R5c901d9341324b9e"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3a575121adfc4266"/>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5c901d9341324b9e">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eb6b9f8f1ccb47aa"/>
    <p:sldLayoutId id="2147483652" r:id="Re06a8ed6069c4ca1"/>
    <p:sldLayoutId id="2147483651" r:id="R74338bce9c83479c"/>
    <p:sldLayoutId id="2147483654" r:id="R385bf8dfcf7b4cd6"/>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08f6a0e2aea043a1" /></Relationships>
</file>

<file path=ppt/slides/_rels/slide11.xml.rels>&#65279;<?xml version="1.0" encoding="utf-8"?><Relationships xmlns="http://schemas.openxmlformats.org/package/2006/relationships"><Relationship Type="http://schemas.openxmlformats.org/officeDocument/2006/relationships/chart" Target="/ppt/slides/charts/chart1e.xml" Id="R3240e5820f5e4ff4" /><Relationship Type="http://schemas.openxmlformats.org/officeDocument/2006/relationships/slideLayout" Target="/ppt/slideLayouts/slideLayout5.xml" Id="R270590d93e084d97"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25677c68b41e4d79"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f7232c4aa5c243a8" /><Relationship Type="http://schemas.openxmlformats.org/officeDocument/2006/relationships/chart" Target="/ppt/slides/charts/chart20.xml" Id="Rf0d401cfeff84427" /><Relationship Type="http://schemas.openxmlformats.org/officeDocument/2006/relationships/chart" Target="/ppt/slides/charts/chart21.xml" Id="R00fc7ff400af414a" /><Relationship Type="http://schemas.openxmlformats.org/officeDocument/2006/relationships/chart" Target="/ppt/slides/charts/chart22.xml" Id="R94fd606bb79c4548"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555598dae72b4348" /><Relationship Type="http://schemas.openxmlformats.org/officeDocument/2006/relationships/chart" Target="/ppt/slides/charts/chart24.xml" Id="R458776a3e9d741ac" /><Relationship Type="http://schemas.openxmlformats.org/officeDocument/2006/relationships/chart" Target="/ppt/slides/charts/chart25.xml" Id="Ra1e25c55eaf54235" /><Relationship Type="http://schemas.openxmlformats.org/officeDocument/2006/relationships/chart" Target="/ppt/slides/charts/chart26.xml" Id="Rc30c9d4991054d88"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73a944830aff44de" /><Relationship Type="http://schemas.openxmlformats.org/officeDocument/2006/relationships/chart" Target="/ppt/slides/charts/chart28.xml" Id="R461de332fae143d5" /><Relationship Type="http://schemas.openxmlformats.org/officeDocument/2006/relationships/chart" Target="/ppt/slides/charts/chart29.xml" Id="R129fa9bf248b4c1c" /><Relationship Type="http://schemas.openxmlformats.org/officeDocument/2006/relationships/chart" Target="/ppt/slides/charts/chart2a.xml" Id="Rae3614a0eb6741a0" /></Relationships>
</file>

<file path=ppt/slides/_rels/slide16.xml.rels>&#65279;<?xml version="1.0" encoding="utf-8"?><Relationships xmlns="http://schemas.openxmlformats.org/package/2006/relationships"><Relationship Type="http://schemas.openxmlformats.org/officeDocument/2006/relationships/image" Target="/ppt/media/image3.bin" Id="Rd9b5b2b3ebf34f2a" /><Relationship Type="http://schemas.openxmlformats.org/officeDocument/2006/relationships/image" Target="/ppt/media/image4.bin" Id="R546099d5b0de4301" /><Relationship Type="http://schemas.openxmlformats.org/officeDocument/2006/relationships/slideLayout" Target="/ppt/slideLayouts/slideLayout5.xml" Id="R0f006abe36934746" /><Relationship Type="http://schemas.openxmlformats.org/officeDocument/2006/relationships/chart" Target="/ppt/slides/charts/chart2c.xml" Id="Rab9c86c2b0b04c63" /><Relationship Type="http://schemas.openxmlformats.org/officeDocument/2006/relationships/chart" Target="/ppt/slides/charts/chart2d.xml" Id="Ra54ccd5ec9b1451d" /><Relationship Type="http://schemas.openxmlformats.org/officeDocument/2006/relationships/chart" Target="/ppt/slides/charts/chart2e.xml" Id="Rd5bf600d25e3488b" /><Relationship Type="http://schemas.openxmlformats.org/officeDocument/2006/relationships/chart" Target="/ppt/slides/charts/chart2f.xml" Id="R945adaa5d8c64d28" /><Relationship Type="http://schemas.openxmlformats.org/officeDocument/2006/relationships/chart" Target="/ppt/slides/charts/chart30.xml" Id="R8b546e137ca940c4" /></Relationships>
</file>

<file path=ppt/slides/_rels/slide17.xml.rels>&#65279;<?xml version="1.0" encoding="utf-8"?><Relationships xmlns="http://schemas.openxmlformats.org/package/2006/relationships"><Relationship Type="http://schemas.openxmlformats.org/officeDocument/2006/relationships/image" Target="/ppt/media/image3.bin" Id="R3664a430312341bf" /><Relationship Type="http://schemas.openxmlformats.org/officeDocument/2006/relationships/image" Target="/ppt/media/image4.bin" Id="R2c2a495d98d54e7a" /><Relationship Type="http://schemas.openxmlformats.org/officeDocument/2006/relationships/slideLayout" Target="/ppt/slideLayouts/slideLayout5.xml" Id="Re77f6e65506c4e57" /><Relationship Type="http://schemas.openxmlformats.org/officeDocument/2006/relationships/chart" Target="/ppt/slides/charts/chart32.xml" Id="R7bb539db1db9444c" /><Relationship Type="http://schemas.openxmlformats.org/officeDocument/2006/relationships/chart" Target="/ppt/slides/charts/chart33.xml" Id="Rf343c1b5d06b46a7" /><Relationship Type="http://schemas.openxmlformats.org/officeDocument/2006/relationships/chart" Target="/ppt/slides/charts/chart34.xml" Id="Rd50589c4f97f42bd" /><Relationship Type="http://schemas.openxmlformats.org/officeDocument/2006/relationships/chart" Target="/ppt/slides/charts/chart35.xml" Id="R113acba25d244593" /><Relationship Type="http://schemas.openxmlformats.org/officeDocument/2006/relationships/chart" Target="/ppt/slides/charts/chart36.xml" Id="R295347f6566c4b23" /></Relationships>
</file>

<file path=ppt/slides/_rels/slide18.xml.rels>&#65279;<?xml version="1.0" encoding="utf-8"?><Relationships xmlns="http://schemas.openxmlformats.org/package/2006/relationships"><Relationship Type="http://schemas.openxmlformats.org/officeDocument/2006/relationships/image" Target="/ppt/media/image3.bin" Id="R0e7e57a941784258" /><Relationship Type="http://schemas.openxmlformats.org/officeDocument/2006/relationships/image" Target="/ppt/media/image4.bin" Id="R4ad92b5216594dd9" /><Relationship Type="http://schemas.openxmlformats.org/officeDocument/2006/relationships/slideLayout" Target="/ppt/slideLayouts/slideLayout5.xml" Id="Ra323a3a6632f406a" /><Relationship Type="http://schemas.openxmlformats.org/officeDocument/2006/relationships/chart" Target="/ppt/slides/charts/chart38.xml" Id="R5426038086f34a03" /><Relationship Type="http://schemas.openxmlformats.org/officeDocument/2006/relationships/chart" Target="/ppt/slides/charts/chart39.xml" Id="Rb72f0aad34e94745" /><Relationship Type="http://schemas.openxmlformats.org/officeDocument/2006/relationships/chart" Target="/ppt/slides/charts/chart3a.xml" Id="R572010a9a10d4223" /><Relationship Type="http://schemas.openxmlformats.org/officeDocument/2006/relationships/chart" Target="/ppt/slides/charts/chart3b.xml" Id="R50eb7c4fbdb34b07"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b93cbd1fda23425f" /></Relationships>
</file>

<file path=ppt/slides/_rels/slide1a.xml.rels>&#65279;<?xml version="1.0" encoding="utf-8"?><Relationships xmlns="http://schemas.openxmlformats.org/package/2006/relationships"><Relationship Type="http://schemas.openxmlformats.org/officeDocument/2006/relationships/chart" Target="/ppt/slides/charts/chart3d.xml" Id="Re7d5cd7b6cdd4495" /><Relationship Type="http://schemas.openxmlformats.org/officeDocument/2006/relationships/slideLayout" Target="/ppt/slideLayouts/slideLayout5.xml" Id="R91f7d45760d742d5" /></Relationships>
</file>

<file path=ppt/slides/_rels/slide1b.xml.rels>&#65279;<?xml version="1.0" encoding="utf-8"?><Relationships xmlns="http://schemas.openxmlformats.org/package/2006/relationships"><Relationship Type="http://schemas.openxmlformats.org/officeDocument/2006/relationships/chart" Target="/ppt/slides/charts/chart3e.xml" Id="R64ff3db20b454ff7" /><Relationship Type="http://schemas.openxmlformats.org/officeDocument/2006/relationships/slideLayout" Target="/ppt/slideLayouts/slideLayout5.xml" Id="R2dcfda5f284a419a"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4b7c8dacf0894c27" /><Relationship Type="http://schemas.openxmlformats.org/officeDocument/2006/relationships/chart" Target="/ppt/slides/charts/chart43.xml" Id="Rb607c3cf62ce4751" /><Relationship Type="http://schemas.openxmlformats.org/officeDocument/2006/relationships/chart" Target="/ppt/slides/charts/chart44.xml" Id="R035ea0f13c7148df" /><Relationship Type="http://schemas.openxmlformats.org/officeDocument/2006/relationships/chart" Target="/ppt/slides/charts/chart45.xml" Id="R7ca440b269314906"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4445831c9c834d69"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5.715902</c:v>
              </c:pt>
              <c:pt idx="1">
                <c:v>5.210014</c:v>
              </c:pt>
              <c:pt idx="2">
                <c:v>5.579459</c:v>
              </c:pt>
              <c:pt idx="3">
                <c:v>5.444352</c:v>
              </c:pt>
              <c:pt idx="4">
                <c:v>5.614093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Förskolan Ljuset, skolspåret 5-7, 424 31 Angered</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5.512500</c:v>
              </c:pt>
              <c:pt idx="1">
                <c:v>5.086207</c:v>
              </c:pt>
              <c:pt idx="2">
                <c:v>5.614035</c:v>
              </c:pt>
              <c:pt idx="3">
                <c:v>5.050847</c:v>
              </c:pt>
              <c:pt idx="4">
                <c:v>5.950000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0.650000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0.250000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0.050000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0.050000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0.600000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0.400000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0.450000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0.550000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0.200000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0.500000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0.300000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0.550000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0.350000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0.650000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0.250000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0.350000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0.500000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0.050000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0.200000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0.700000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0.050000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0.050000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0.150000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0.750000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0.050000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0.050000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0.050000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0.500000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0.250000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0.050000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0.100000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0.450000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0.100000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0.300000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0.100000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0.650000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0.250000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0.050000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0.250000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0.450000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0.050000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0.150000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0.050000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0.100000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0.300000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0.150000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0.450000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0.050000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0.050000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0.450000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0.250000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0.050000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0.250000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0.500000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0.050000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0.050000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0.050000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0.500000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0.150000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0.300000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0.050000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0.550000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0.200000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0.200000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0.050000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0.050000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0.600000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0.050000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0.250000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0.050000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0.150000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0.050000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0.450000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0.300000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0.050000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0.050000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0.450000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0.050000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0.050000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0.050000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0.300000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0.150000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0.050000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0.050000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0.250000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0.200000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0.450000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0.050000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0.400000</c:v>
              </c:pt>
              <c:pt idx="1">
                <c:v>0.350000</c:v>
              </c:pt>
              <c:pt idx="2">
                <c:v>0.400000</c:v>
              </c:pt>
              <c:pt idx="3">
                <c:v>0.450000</c:v>
              </c:pt>
              <c:pt idx="4">
                <c:v>0.400000</c:v>
              </c:pt>
              <c:pt idx="5">
                <c:v>0.200000</c:v>
              </c:pt>
              <c:pt idx="6">
                <c:v>0.250000</c:v>
              </c:pt>
              <c:pt idx="7">
                <c:v>0.200000</c:v>
              </c:pt>
              <c:pt idx="8">
                <c:v>0.150000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0.392857</c:v>
              </c:pt>
              <c:pt idx="1">
                <c:v>0.285714</c:v>
              </c:pt>
              <c:pt idx="2">
                <c:v>0.428571</c:v>
              </c:pt>
              <c:pt idx="3">
                <c:v>0.357143</c:v>
              </c:pt>
              <c:pt idx="4">
                <c:v>0.500000</c:v>
              </c:pt>
              <c:pt idx="5">
                <c:v>0.166667</c:v>
              </c:pt>
              <c:pt idx="6">
                <c:v>0.285714</c:v>
              </c:pt>
              <c:pt idx="7">
                <c:v>0.142857</c:v>
              </c:pt>
              <c:pt idx="8">
                <c:v>0.071429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0.416667</c:v>
              </c:pt>
              <c:pt idx="1">
                <c:v>0.500000</c:v>
              </c:pt>
              <c:pt idx="2">
                <c:v>0.333333</c:v>
              </c:pt>
              <c:pt idx="3">
                <c:v>0.666667</c:v>
              </c:pt>
              <c:pt idx="4">
                <c:v>0.166667</c:v>
              </c:pt>
              <c:pt idx="5">
                <c:v>0.277778</c:v>
              </c:pt>
              <c:pt idx="6">
                <c:v>0.166667</c:v>
              </c:pt>
              <c:pt idx="7">
                <c:v>0.333333</c:v>
              </c:pt>
              <c:pt idx="8">
                <c:v>0.333333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0.433333</c:v>
              </c:pt>
              <c:pt idx="1">
                <c:v>0.350000</c:v>
              </c:pt>
              <c:pt idx="2">
                <c:v>0.300000</c:v>
              </c:pt>
              <c:pt idx="3">
                <c:v>0.650000</c:v>
              </c:pt>
              <c:pt idx="4">
                <c:v>0.300000</c:v>
              </c:pt>
              <c:pt idx="5">
                <c:v>0.300000</c:v>
              </c:pt>
              <c:pt idx="6">
                <c:v>0.250000</c:v>
              </c:pt>
              <c:pt idx="7">
                <c:v>0.350000</c:v>
              </c:pt>
              <c:pt idx="8">
                <c:v>0.600000</c:v>
              </c:pt>
              <c:pt idx="9">
                <c:v>0.600000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0.476190</c:v>
              </c:pt>
              <c:pt idx="1">
                <c:v>0.428571</c:v>
              </c:pt>
              <c:pt idx="2">
                <c:v>0.357143</c:v>
              </c:pt>
              <c:pt idx="3">
                <c:v>0.642857</c:v>
              </c:pt>
              <c:pt idx="4">
                <c:v>0.357143</c:v>
              </c:pt>
              <c:pt idx="5">
                <c:v>0.357143</c:v>
              </c:pt>
              <c:pt idx="6">
                <c:v>0.285714</c:v>
              </c:pt>
              <c:pt idx="7">
                <c:v>0.428571</c:v>
              </c:pt>
              <c:pt idx="8">
                <c:v>0.642857</c:v>
              </c:pt>
              <c:pt idx="9">
                <c:v>0.642857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0.333333</c:v>
              </c:pt>
              <c:pt idx="1">
                <c:v>0.166667</c:v>
              </c:pt>
              <c:pt idx="2">
                <c:v>0.166667</c:v>
              </c:pt>
              <c:pt idx="3">
                <c:v>0.666667</c:v>
              </c:pt>
              <c:pt idx="4">
                <c:v>0.166667</c:v>
              </c:pt>
              <c:pt idx="5">
                <c:v>0.166667</c:v>
              </c:pt>
              <c:pt idx="6">
                <c:v>0.166667</c:v>
              </c:pt>
              <c:pt idx="7">
                <c:v>0.166667</c:v>
              </c:pt>
              <c:pt idx="8">
                <c:v>0.500000</c:v>
              </c:pt>
              <c:pt idx="9">
                <c:v>0.500000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4"/>
              <c:pt idx="0">
                <c:v>2014</c:v>
              </c:pt>
              <c:pt idx="1">
                <c:v>2013</c:v>
              </c:pt>
              <c:pt idx="2">
                <c:v>2012</c:v>
              </c:pt>
              <c:pt idx="3">
                <c:v>2011</c:v>
              </c:pt>
            </c:strLit>
          </c:cat>
          <c:val>
            <c:numLit>
              <c:formatCode>General</c:formatCode>
              <c:ptCount val="4"/>
              <c:pt idx="0">
                <c:v>0.250000</c:v>
              </c:pt>
              <c:pt idx="1">
                <c:v>0.200000</c:v>
              </c:pt>
              <c:pt idx="2">
                <c:v>0.150000</c:v>
              </c:pt>
              <c:pt idx="3">
                <c:v>0.400000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dddddd"/>
              </a:solidFill>
              <a:ln>
                <a:noFill/>
              </a:ln>
            </c:spPr>
          </c:dPt>
          <c:dPt>
            <c:idx val="1"/>
            <c:invertIfNegative val="0"/>
            <c:bubble3D val="0"/>
            <c:spPr>
              <a:solidFill>
                <a:srgbClr val="f9b590"/>
              </a:solidFill>
              <a:ln>
                <a:noFill/>
              </a:ln>
            </c:spPr>
          </c:dPt>
          <c:dPt>
            <c:idx val="2"/>
            <c:invertIfNegative val="0"/>
            <c:bubble3D val="0"/>
            <c:spPr>
              <a:solidFill>
                <a:srgbClr val="b6b1d4"/>
              </a:solidFill>
              <a:ln>
                <a:noFill/>
              </a:ln>
            </c:spPr>
          </c:dPt>
          <c:dPt>
            <c:idx val="3"/>
            <c:invertIfNegative val="0"/>
            <c:bubble3D val="0"/>
            <c:spPr>
              <a:solidFill>
                <a:srgbClr val="e58977"/>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0.700000</c:v>
              </c:pt>
              <c:pt idx="1">
                <c:v>0.300000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Kvinna</c:v>
              </c:pt>
              <c:pt idx="1">
                <c:v>Man</c:v>
              </c:pt>
            </c:strLit>
          </c:cat>
          <c:val>
            <c:numLit>
              <c:formatCode>General</c:formatCode>
              <c:ptCount val="2"/>
              <c:pt idx="0">
                <c:v>0.850000</c:v>
              </c:pt>
              <c:pt idx="1">
                <c:v>0.150000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2966400"/>
            <a:ext cx="8460000" cy="4356000"/>
            <a:chOff x="720000" y="2966400"/>
            <a:chExt cx="8460000" cy="4356000"/>
          </a:xfrm>
        </p:grpSpPr>
        <p:graphicFrame>
          <p:nvGraphicFramePr>
            <p:cNvPr id="5002" name="BodyContentTable"/>
            <p:cNvGraphicFramePr>
              <a:graphicFrameLocks/>
            </p:cNvGraphicFramePr>
            <p:nvPr/>
          </p:nvGraphicFramePr>
          <p:xfrm>
            <a:off x="720000" y="29664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Ljuset, skolspåret 5-7, 424 31 Angered</a:t>
              </a:r>
              <a:br/>
              <a:r>
                <a:rPr lang="en-GB" sz="1050" spc="50" noProof="1">
                  <a:solidFill>
                    <a:schemeClr val="tx1">
                      <a:lumMod val="249351"/>
                    </a:schemeClr>
                  </a:solidFill>
                </a:rPr>
                <a:t>och bygger på svar från </a:t>
              </a:r>
              <a:r>
                <a:rPr lang="en-GB" sz="1050" spc="50" noProof="1">
                  <a:solidFill>
                    <a:schemeClr val="tx1">
                      <a:lumMod val="249351"/>
                    </a:schemeClr>
                  </a:solidFill>
                </a:rPr>
                <a:t>20</a:t>
              </a:r>
              <a:r>
                <a:rPr lang="en-GB" sz="1050" spc="50" noProof="1">
                  <a:solidFill>
                    <a:schemeClr val="tx1">
                      <a:lumMod val="249351"/>
                    </a:schemeClr>
                  </a:solidFill>
                </a:rPr>
                <a:t> vårdnadshavare av </a:t>
              </a:r>
              <a:r>
                <a:rPr lang="en-GB" sz="1050" spc="50" noProof="1">
                  <a:solidFill>
                    <a:schemeClr val="tx1">
                      <a:lumMod val="249351"/>
                    </a:schemeClr>
                  </a:solidFill>
                </a:rPr>
                <a:t>36</a:t>
              </a:r>
              <a:r>
                <a:rPr lang="en-GB" sz="1050" spc="50" noProof="1">
                  <a:solidFill>
                    <a:schemeClr val="tx1">
                      <a:lumMod val="249351"/>
                    </a:schemeClr>
                  </a:solidFill>
                </a:rPr>
                <a:t> möjliga, alltså </a:t>
              </a:r>
              <a:r>
                <a:rPr lang="en-GB" sz="1050" spc="50" noProof="1">
                  <a:solidFill>
                    <a:schemeClr val="tx1">
                      <a:lumMod val="249351"/>
                    </a:schemeClr>
                  </a:solidFill>
                </a:rPr>
                <a:t>55.6%</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3240e5820f5e4ff4"/>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Ljuset, skolspåret 5-7, 424 31 Angered</a:t>
              </a:r>
              <a:br/>
              <a:r>
                <a:rPr lang="en-GB" sz="1050" spc="50" noProof="1">
                  <a:solidFill>
                    <a:schemeClr val="tx1">
                      <a:lumMod val="249351"/>
                    </a:schemeClr>
                  </a:solidFill>
                </a:rPr>
                <a:t>och bygger på svar från </a:t>
              </a:r>
              <a:r>
                <a:rPr lang="en-GB" sz="1050" spc="50" noProof="1">
                  <a:solidFill>
                    <a:schemeClr val="tx1">
                      <a:lumMod val="249351"/>
                    </a:schemeClr>
                  </a:solidFill>
                </a:rPr>
                <a:t>20</a:t>
              </a:r>
              <a:r>
                <a:rPr lang="en-GB" sz="1050" spc="50" noProof="1">
                  <a:solidFill>
                    <a:schemeClr val="tx1">
                      <a:lumMod val="249351"/>
                    </a:schemeClr>
                  </a:solidFill>
                </a:rPr>
                <a:t> vårdnadshavare av </a:t>
              </a:r>
              <a:r>
                <a:rPr lang="en-GB" sz="1050" spc="50" noProof="1">
                  <a:solidFill>
                    <a:schemeClr val="tx1">
                      <a:lumMod val="249351"/>
                    </a:schemeClr>
                  </a:solidFill>
                </a:rPr>
                <a:t>36</a:t>
              </a:r>
              <a:r>
                <a:rPr lang="en-GB" sz="1050" spc="50" noProof="1">
                  <a:solidFill>
                    <a:schemeClr val="tx1">
                      <a:lumMod val="249351"/>
                    </a:schemeClr>
                  </a:solidFill>
                </a:rPr>
                <a:t> möjliga, alltså </a:t>
              </a:r>
              <a:r>
                <a:rPr lang="en-GB" sz="1050" spc="50" noProof="1">
                  <a:solidFill>
                    <a:schemeClr val="tx1">
                      <a:lumMod val="249351"/>
                    </a:schemeClr>
                  </a:solidFill>
                </a:rPr>
                <a:t>55.6%</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Flickor och pojkar har samma möjligheter</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möta personal som de känner</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lära sig hur man fungerar tillsammans i en grupp</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f0d401cfeff84427"/>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00fc7ff400af414a"/>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94fd606bb79c4548"/>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Ljuset, skolspåret 5-7, 424 31 Angered</a:t>
              </a:r>
              <a:br/>
              <a:r>
                <a:rPr lang="en-GB" sz="1050" spc="50" noProof="1">
                  <a:solidFill>
                    <a:schemeClr val="tx1">
                      <a:lumMod val="249351"/>
                    </a:schemeClr>
                  </a:solidFill>
                </a:rPr>
                <a:t>och bygger på svar från </a:t>
              </a:r>
              <a:r>
                <a:rPr lang="en-GB" sz="1050" spc="50" noProof="1">
                  <a:solidFill>
                    <a:schemeClr val="tx1">
                      <a:lumMod val="249351"/>
                    </a:schemeClr>
                  </a:solidFill>
                </a:rPr>
                <a:t>20</a:t>
              </a:r>
              <a:r>
                <a:rPr lang="en-GB" sz="1050" spc="50" noProof="1">
                  <a:solidFill>
                    <a:schemeClr val="tx1">
                      <a:lumMod val="249351"/>
                    </a:schemeClr>
                  </a:solidFill>
                </a:rPr>
                <a:t> vårdnadshavare av </a:t>
              </a:r>
              <a:r>
                <a:rPr lang="en-GB" sz="1050" spc="50" noProof="1">
                  <a:solidFill>
                    <a:schemeClr val="tx1">
                      <a:lumMod val="249351"/>
                    </a:schemeClr>
                  </a:solidFill>
                </a:rPr>
                <a:t>36</a:t>
              </a:r>
              <a:r>
                <a:rPr lang="en-GB" sz="1050" spc="50" noProof="1">
                  <a:solidFill>
                    <a:schemeClr val="tx1">
                      <a:lumMod val="249351"/>
                    </a:schemeClr>
                  </a:solidFill>
                </a:rPr>
                <a:t> möjliga, alltså </a:t>
              </a:r>
              <a:r>
                <a:rPr lang="en-GB" sz="1050" spc="50" noProof="1">
                  <a:solidFill>
                    <a:schemeClr val="tx1">
                      <a:lumMod val="249351"/>
                    </a:schemeClr>
                  </a:solidFill>
                </a:rPr>
                <a:t>55.6%</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utveckla språket</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utveckla förståelse för matematik</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458776a3e9d741ac"/>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a1e25c55eaf54235"/>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c30c9d4991054d88"/>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Ljuset, skolspåret 5-7, 424 31 Angered</a:t>
              </a:r>
              <a:br/>
              <a:r>
                <a:rPr lang="en-GB" sz="1050" spc="50" noProof="1">
                  <a:solidFill>
                    <a:schemeClr val="tx1">
                      <a:lumMod val="249351"/>
                    </a:schemeClr>
                  </a:solidFill>
                </a:rPr>
                <a:t>och bygger på svar från </a:t>
              </a:r>
              <a:r>
                <a:rPr lang="en-GB" sz="1050" spc="50" noProof="1">
                  <a:solidFill>
                    <a:schemeClr val="tx1">
                      <a:lumMod val="249351"/>
                    </a:schemeClr>
                  </a:solidFill>
                </a:rPr>
                <a:t>20</a:t>
              </a:r>
              <a:r>
                <a:rPr lang="en-GB" sz="1050" spc="50" noProof="1">
                  <a:solidFill>
                    <a:schemeClr val="tx1">
                      <a:lumMod val="249351"/>
                    </a:schemeClr>
                  </a:solidFill>
                </a:rPr>
                <a:t> vårdnadshavare av </a:t>
              </a:r>
              <a:r>
                <a:rPr lang="en-GB" sz="1050" spc="50" noProof="1">
                  <a:solidFill>
                    <a:schemeClr val="tx1">
                      <a:lumMod val="249351"/>
                    </a:schemeClr>
                  </a:solidFill>
                </a:rPr>
                <a:t>36</a:t>
              </a:r>
              <a:r>
                <a:rPr lang="en-GB" sz="1050" spc="50" noProof="1">
                  <a:solidFill>
                    <a:schemeClr val="tx1">
                      <a:lumMod val="249351"/>
                    </a:schemeClr>
                  </a:solidFill>
                </a:rPr>
                <a:t> möjliga, alltså </a:t>
              </a:r>
              <a:r>
                <a:rPr lang="en-GB" sz="1050" spc="50" noProof="1">
                  <a:solidFill>
                    <a:schemeClr val="tx1">
                      <a:lumMod val="249351"/>
                    </a:schemeClr>
                  </a:solidFill>
                </a:rPr>
                <a:t>55.6%</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ingå i mindre och större grupper under delar av dagen</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Föräldrar ska kunna vara med och påverka arbetet i fsk</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ha inflytande på verksamhetens innehåll</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461de332fae143d5"/>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129fa9bf248b4c1c"/>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ae3614a0eb6741a0"/>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Ljuset, skolspåret 5-7, 424 31 Angered</a:t>
              </a:r>
              <a:br/>
              <a:r>
                <a:rPr lang="en-GB" sz="1050" spc="50" noProof="1">
                  <a:solidFill>
                    <a:schemeClr val="tx1">
                      <a:lumMod val="249351"/>
                    </a:schemeClr>
                  </a:solidFill>
                </a:rPr>
                <a:t>och bygger på svar från </a:t>
              </a:r>
              <a:r>
                <a:rPr lang="en-GB" sz="1050" spc="50" noProof="1">
                  <a:solidFill>
                    <a:schemeClr val="tx1">
                      <a:lumMod val="249351"/>
                    </a:schemeClr>
                  </a:solidFill>
                </a:rPr>
                <a:t>20</a:t>
              </a:r>
              <a:r>
                <a:rPr lang="en-GB" sz="1050" spc="50" noProof="1">
                  <a:solidFill>
                    <a:schemeClr val="tx1">
                      <a:lumMod val="249351"/>
                    </a:schemeClr>
                  </a:solidFill>
                </a:rPr>
                <a:t> vårdnadshavare av </a:t>
              </a:r>
              <a:r>
                <a:rPr lang="en-GB" sz="1050" spc="50" noProof="1">
                  <a:solidFill>
                    <a:schemeClr val="tx1">
                      <a:lumMod val="249351"/>
                    </a:schemeClr>
                  </a:solidFill>
                </a:rPr>
                <a:t>36</a:t>
              </a:r>
              <a:r>
                <a:rPr lang="en-GB" sz="1050" spc="50" noProof="1">
                  <a:solidFill>
                    <a:schemeClr val="tx1">
                      <a:lumMod val="249351"/>
                    </a:schemeClr>
                  </a:solidFill>
                </a:rPr>
                <a:t> möjliga, alltså </a:t>
              </a:r>
              <a:r>
                <a:rPr lang="en-GB" sz="1050" spc="50" noProof="1">
                  <a:solidFill>
                    <a:schemeClr val="tx1">
                      <a:lumMod val="249351"/>
                    </a:schemeClr>
                  </a:solidFill>
                </a:rPr>
                <a:t>55.6%</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6.0</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ab9c86c2b0b04c63"/>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a54ccd5ec9b1451d"/>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d5bf600d25e3488b"/>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945adaa5d8c64d28"/>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8b546e137ca940c4"/>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d9b5b2b3ebf34f2a"/>
            <a:stretch>
              <a:fillRect/>
            </a:stretch>
          </p:blipFill>
          <p:spPr>
            <a:xfrm>
              <a:off x="3713020" y="1644568"/>
              <a:ext cx="2637744" cy="196125"/>
            </a:xfrm>
            <a:prstGeom prst="rect">
              <a:avLst/>
            </a:prstGeom>
          </p:spPr>
        </p:pic>
        <p:pic>
          <p:nvPicPr>
            <p:cNvPr id="5" name="Bildobjekt 4"/>
            <p:cNvPicPr>
              <a:picLocks noChangeAspect="1"/>
            </p:cNvPicPr>
            <p:nvPr/>
          </p:nvPicPr>
          <p:blipFill>
            <a:blip r:embed="R546099d5b0de4301"/>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Ljuset, skolspåret 5-7, 424 31 Angered</a:t>
              </a:r>
              <a:br/>
              <a:r>
                <a:rPr lang="en-GB" sz="1050" spc="50" noProof="1">
                  <a:solidFill>
                    <a:schemeClr val="tx1">
                      <a:lumMod val="249351"/>
                    </a:schemeClr>
                  </a:solidFill>
                </a:rPr>
                <a:t>och bygger på svar från </a:t>
              </a:r>
              <a:r>
                <a:rPr lang="en-GB" sz="1050" spc="50" noProof="1">
                  <a:solidFill>
                    <a:schemeClr val="tx1">
                      <a:lumMod val="249351"/>
                    </a:schemeClr>
                  </a:solidFill>
                </a:rPr>
                <a:t>20</a:t>
              </a:r>
              <a:r>
                <a:rPr lang="en-GB" sz="1050" spc="50" noProof="1">
                  <a:solidFill>
                    <a:schemeClr val="tx1">
                      <a:lumMod val="249351"/>
                    </a:schemeClr>
                  </a:solidFill>
                </a:rPr>
                <a:t> vårdnadshavare av </a:t>
              </a:r>
              <a:r>
                <a:rPr lang="en-GB" sz="1050" spc="50" noProof="1">
                  <a:solidFill>
                    <a:schemeClr val="tx1">
                      <a:lumMod val="249351"/>
                    </a:schemeClr>
                  </a:solidFill>
                </a:rPr>
                <a:t>36</a:t>
              </a:r>
              <a:r>
                <a:rPr lang="en-GB" sz="1050" spc="50" noProof="1">
                  <a:solidFill>
                    <a:schemeClr val="tx1">
                      <a:lumMod val="249351"/>
                    </a:schemeClr>
                  </a:solidFill>
                </a:rPr>
                <a:t> möjliga, alltså </a:t>
              </a:r>
              <a:r>
                <a:rPr lang="en-GB" sz="1050" spc="50" noProof="1">
                  <a:solidFill>
                    <a:schemeClr val="tx1">
                      <a:lumMod val="249351"/>
                    </a:schemeClr>
                  </a:solidFill>
                </a:rPr>
                <a:t>55.6%</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4.8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5.4</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7bb539db1db9444c"/>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f343c1b5d06b46a7"/>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d50589c4f97f42bd"/>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113acba25d244593"/>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295347f6566c4b23"/>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3664a430312341bf"/>
            <a:stretch>
              <a:fillRect/>
            </a:stretch>
          </p:blipFill>
          <p:spPr>
            <a:xfrm>
              <a:off x="3713020" y="1644568"/>
              <a:ext cx="2637744" cy="196125"/>
            </a:xfrm>
            <a:prstGeom prst="rect">
              <a:avLst/>
            </a:prstGeom>
          </p:spPr>
        </p:pic>
        <p:pic>
          <p:nvPicPr>
            <p:cNvPr id="5" name="Bildobjekt 4"/>
            <p:cNvPicPr>
              <a:picLocks noChangeAspect="1"/>
            </p:cNvPicPr>
            <p:nvPr/>
          </p:nvPicPr>
          <p:blipFill>
            <a:blip r:embed="R2c2a495d98d54e7a"/>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Ljuset, skolspåret 5-7, 424 31 Angered</a:t>
              </a:r>
              <a:br/>
              <a:r>
                <a:rPr lang="en-GB" sz="1050" spc="50" noProof="1">
                  <a:solidFill>
                    <a:schemeClr val="tx1">
                      <a:lumMod val="249351"/>
                    </a:schemeClr>
                  </a:solidFill>
                </a:rPr>
                <a:t>och bygger på svar från </a:t>
              </a:r>
              <a:r>
                <a:rPr lang="en-GB" sz="1050" spc="50" noProof="1">
                  <a:solidFill>
                    <a:schemeClr val="tx1">
                      <a:lumMod val="249351"/>
                    </a:schemeClr>
                  </a:solidFill>
                </a:rPr>
                <a:t>20</a:t>
              </a:r>
              <a:r>
                <a:rPr lang="en-GB" sz="1050" spc="50" noProof="1">
                  <a:solidFill>
                    <a:schemeClr val="tx1">
                      <a:lumMod val="249351"/>
                    </a:schemeClr>
                  </a:solidFill>
                </a:rPr>
                <a:t> vårdnadshavare av </a:t>
              </a:r>
              <a:r>
                <a:rPr lang="en-GB" sz="1050" spc="50" noProof="1">
                  <a:solidFill>
                    <a:schemeClr val="tx1">
                      <a:lumMod val="249351"/>
                    </a:schemeClr>
                  </a:solidFill>
                </a:rPr>
                <a:t>36</a:t>
              </a:r>
              <a:r>
                <a:rPr lang="en-GB" sz="1050" spc="50" noProof="1">
                  <a:solidFill>
                    <a:schemeClr val="tx1">
                      <a:lumMod val="249351"/>
                    </a:schemeClr>
                  </a:solidFill>
                </a:rPr>
                <a:t> möjliga, alltså </a:t>
              </a:r>
              <a:r>
                <a:rPr lang="en-GB" sz="1050" spc="50" noProof="1">
                  <a:solidFill>
                    <a:schemeClr val="tx1">
                      <a:lumMod val="249351"/>
                    </a:schemeClr>
                  </a:solidFill>
                </a:rPr>
                <a:t>55.6%</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6.0</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5426038086f34a03"/>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b72f0aad34e94745"/>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572010a9a10d4223"/>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50eb7c4fbdb34b07"/>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0e7e57a941784258"/>
            <a:stretch>
              <a:fillRect/>
            </a:stretch>
          </p:blipFill>
          <p:spPr>
            <a:xfrm>
              <a:off x="3713020" y="1644568"/>
              <a:ext cx="2637744" cy="196125"/>
            </a:xfrm>
            <a:prstGeom prst="rect">
              <a:avLst/>
            </a:prstGeom>
          </p:spPr>
        </p:pic>
        <p:pic>
          <p:nvPicPr>
            <p:cNvPr id="5" name="Bildobjekt 4"/>
            <p:cNvPicPr>
              <a:picLocks noChangeAspect="1"/>
            </p:cNvPicPr>
            <p:nvPr/>
          </p:nvPicPr>
          <p:blipFill>
            <a:blip r:embed="R4ad92b5216594dd9"/>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Ljuset, skolspåret 5-7, 424 31 Angered</a:t>
              </a:r>
              <a:br/>
              <a:r>
                <a:rPr lang="en-GB" sz="1050" spc="50" noProof="1">
                  <a:solidFill>
                    <a:schemeClr val="tx1">
                      <a:lumMod val="249351"/>
                    </a:schemeClr>
                  </a:solidFill>
                </a:rPr>
                <a:t>och bygger på svar från </a:t>
              </a:r>
              <a:r>
                <a:rPr lang="en-GB" sz="1050" spc="50" noProof="1">
                  <a:solidFill>
                    <a:schemeClr val="tx1">
                      <a:lumMod val="249351"/>
                    </a:schemeClr>
                  </a:solidFill>
                </a:rPr>
                <a:t>20</a:t>
              </a:r>
              <a:r>
                <a:rPr lang="en-GB" sz="1050" spc="50" noProof="1">
                  <a:solidFill>
                    <a:schemeClr val="tx1">
                      <a:lumMod val="249351"/>
                    </a:schemeClr>
                  </a:solidFill>
                </a:rPr>
                <a:t> vårdnadshavare av </a:t>
              </a:r>
              <a:r>
                <a:rPr lang="en-GB" sz="1050" spc="50" noProof="1">
                  <a:solidFill>
                    <a:schemeClr val="tx1">
                      <a:lumMod val="249351"/>
                    </a:schemeClr>
                  </a:solidFill>
                </a:rPr>
                <a:t>36</a:t>
              </a:r>
              <a:r>
                <a:rPr lang="en-GB" sz="1050" spc="50" noProof="1">
                  <a:solidFill>
                    <a:schemeClr val="tx1">
                      <a:lumMod val="249351"/>
                    </a:schemeClr>
                  </a:solidFill>
                </a:rPr>
                <a:t> möjliga, alltså </a:t>
              </a:r>
              <a:r>
                <a:rPr lang="en-GB" sz="1050" spc="50" noProof="1">
                  <a:solidFill>
                    <a:schemeClr val="tx1">
                      <a:lumMod val="249351"/>
                    </a:schemeClr>
                  </a:solidFill>
                </a:rPr>
                <a:t>55.6%</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PEDAGOGIK</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Förskolan Ljuset, skolspåret 5-7, 424 31 Angered</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5.5</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5.1</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5.6</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5.1</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6.0</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Eken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a:noFill/>
                      </a:lnB>
                    </a:tcPr>
                  </a:tc>
                  <a:tc>
                    <a:txBody>
                      <a:bodyPr/>
                      <a:lstStyle/>
                      <a:p>
                        <a:pPr fontAlgn="ctr" algn="r">
                          <a:defRPr spc="50"/>
                        </a:pPr>
                        <a:r>
                          <a:rPr sz="900" lang="en-GB" spc="50" noProof="1"/>
                          <a:t>5.3</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5.0</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5.3</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4.8</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5.8</a:t>
                        </a:r>
                      </a:p>
                    </a:txBody>
                    <a:tcPr anchor="ctr" marT="36000" marB="36000" horzOverflow="clip" marL="72000" marR="72000">
                      <a:lnL>
                        <a:noFill/>
                      </a:lnL>
                      <a:lnR>
                        <a:noFill/>
                      </a:lnR>
                      <a:lnT>
                        <a:noFill/>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a:noFill/>
                      </a:lnB>
                    </a:tcPr>
                  </a:tc>
                </a:tr>
                <!--columnGroups:.-->
                <a:tr h="100000">
                  <a:tc>
                    <a:txBody>
                      <a:bodyPr/>
                      <a:lstStyle/>
                      <a:p>
                        <a:pPr fontAlgn="ctr" algn="l">
                          <a:defRPr spc="50"/>
                        </a:pPr>
                        <a:r>
                          <a:rPr sz="900" lang="en-GB" spc="50" noProof="1"/>
                          <a:t>Linden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5.9</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5.2</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6.1</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5.4</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6.3</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Ljuset, skolspåret 5-7, 424 31 Angered</a:t>
              </a:r>
              <a:br/>
              <a:r>
                <a:rPr lang="en-GB" sz="1050" spc="50" noProof="1">
                  <a:solidFill>
                    <a:schemeClr val="tx1">
                      <a:lumMod val="249351"/>
                    </a:schemeClr>
                  </a:solidFill>
                </a:rPr>
                <a:t>och bygger på svar från </a:t>
              </a:r>
              <a:r>
                <a:rPr lang="en-GB" sz="1050" spc="50" noProof="1">
                  <a:solidFill>
                    <a:schemeClr val="tx1">
                      <a:lumMod val="249351"/>
                    </a:schemeClr>
                  </a:solidFill>
                </a:rPr>
                <a:t>20</a:t>
              </a:r>
              <a:r>
                <a:rPr lang="en-GB" sz="1050" spc="50" noProof="1">
                  <a:solidFill>
                    <a:schemeClr val="tx1">
                      <a:lumMod val="249351"/>
                    </a:schemeClr>
                  </a:solidFill>
                </a:rPr>
                <a:t> vårdnadshavare av </a:t>
              </a:r>
              <a:r>
                <a:rPr lang="en-GB" sz="1050" spc="50" noProof="1">
                  <a:solidFill>
                    <a:schemeClr val="tx1">
                      <a:lumMod val="249351"/>
                    </a:schemeClr>
                  </a:solidFill>
                </a:rPr>
                <a:t>36</a:t>
              </a:r>
              <a:r>
                <a:rPr lang="en-GB" sz="1050" spc="50" noProof="1">
                  <a:solidFill>
                    <a:schemeClr val="tx1">
                      <a:lumMod val="249351"/>
                    </a:schemeClr>
                  </a:solidFill>
                </a:rPr>
                <a:t> möjliga, alltså </a:t>
              </a:r>
              <a:r>
                <a:rPr lang="en-GB" sz="1050" spc="50" noProof="1">
                  <a:solidFill>
                    <a:schemeClr val="tx1">
                      <a:lumMod val="249351"/>
                    </a:schemeClr>
                  </a:solidFill>
                </a:rPr>
                <a:t>55.6%</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e7d5cd7b6cdd4495"/>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Ljuset, skolspåret 5-7, 424 31 Angered</a:t>
              </a:r>
              <a:br/>
              <a:r>
                <a:rPr lang="en-GB" sz="1050" spc="50" noProof="1">
                  <a:solidFill>
                    <a:schemeClr val="tx1">
                      <a:lumMod val="249351"/>
                    </a:schemeClr>
                  </a:solidFill>
                </a:rPr>
                <a:t>och bygger på svar från </a:t>
              </a:r>
              <a:r>
                <a:rPr lang="en-GB" sz="1050" spc="50" noProof="1">
                  <a:solidFill>
                    <a:schemeClr val="tx1">
                      <a:lumMod val="249351"/>
                    </a:schemeClr>
                  </a:solidFill>
                </a:rPr>
                <a:t>20</a:t>
              </a:r>
              <a:r>
                <a:rPr lang="en-GB" sz="1050" spc="50" noProof="1">
                  <a:solidFill>
                    <a:schemeClr val="tx1">
                      <a:lumMod val="249351"/>
                    </a:schemeClr>
                  </a:solidFill>
                </a:rPr>
                <a:t> vårdnadshavare av </a:t>
              </a:r>
              <a:r>
                <a:rPr lang="en-GB" sz="1050" spc="50" noProof="1">
                  <a:solidFill>
                    <a:schemeClr val="tx1">
                      <a:lumMod val="249351"/>
                    </a:schemeClr>
                  </a:solidFill>
                </a:rPr>
                <a:t>36</a:t>
              </a:r>
              <a:r>
                <a:rPr lang="en-GB" sz="1050" spc="50" noProof="1">
                  <a:solidFill>
                    <a:schemeClr val="tx1">
                      <a:lumMod val="249351"/>
                    </a:schemeClr>
                  </a:solidFill>
                </a:rPr>
                <a:t> möjliga, alltså </a:t>
              </a:r>
              <a:r>
                <a:rPr lang="en-GB" sz="1050" spc="50" noProof="1">
                  <a:solidFill>
                    <a:schemeClr val="tx1">
                      <a:lumMod val="249351"/>
                    </a:schemeClr>
                  </a:solidFill>
                </a:rPr>
                <a:t>55.6%</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64ff3db20b454ff7"/>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Ljuset, skolspåret 5-7, 424 31 Angered</a:t>
              </a:r>
              <a:br/>
              <a:r>
                <a:rPr lang="en-GB" sz="1050" spc="50" noProof="1">
                  <a:solidFill>
                    <a:schemeClr val="tx1">
                      <a:lumMod val="249351"/>
                    </a:schemeClr>
                  </a:solidFill>
                </a:rPr>
                <a:t>och bygger på svar från </a:t>
              </a:r>
              <a:r>
                <a:rPr lang="en-GB" sz="1050" spc="50" noProof="1">
                  <a:solidFill>
                    <a:schemeClr val="tx1">
                      <a:lumMod val="249351"/>
                    </a:schemeClr>
                  </a:solidFill>
                </a:rPr>
                <a:t>20</a:t>
              </a:r>
              <a:r>
                <a:rPr lang="en-GB" sz="1050" spc="50" noProof="1">
                  <a:solidFill>
                    <a:schemeClr val="tx1">
                      <a:lumMod val="249351"/>
                    </a:schemeClr>
                  </a:solidFill>
                </a:rPr>
                <a:t> vårdnadshavare av </a:t>
              </a:r>
              <a:r>
                <a:rPr lang="en-GB" sz="1050" spc="50" noProof="1">
                  <a:solidFill>
                    <a:schemeClr val="tx1">
                      <a:lumMod val="249351"/>
                    </a:schemeClr>
                  </a:solidFill>
                </a:rPr>
                <a:t>36</a:t>
              </a:r>
              <a:r>
                <a:rPr lang="en-GB" sz="1050" spc="50" noProof="1">
                  <a:solidFill>
                    <a:schemeClr val="tx1">
                      <a:lumMod val="249351"/>
                    </a:schemeClr>
                  </a:solidFill>
                </a:rPr>
                <a:t> möjliga, alltså </a:t>
              </a:r>
              <a:r>
                <a:rPr lang="en-GB" sz="1050" spc="50" noProof="1">
                  <a:solidFill>
                    <a:schemeClr val="tx1">
                      <a:lumMod val="249351"/>
                    </a:schemeClr>
                  </a:solidFill>
                </a:rPr>
                <a:t>55.6%</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b607c3cf62ce4751"/>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035ea0f13c7148df"/>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7ca440b269314906"/>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Förskolan Ljuset, skolspåret 5-7, 424 31 Angered</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2017-02-07T12:36:44.964Z</dcterms:created>
  <dcterms:modified xsi:type="dcterms:W3CDTF">2017-02-07T12:36:44.964Z</dcterms:modified>
</cp:coreProperties>
</file>